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28"/>
  </p:notesMasterIdLst>
  <p:handoutMasterIdLst>
    <p:handoutMasterId r:id="rId29"/>
  </p:handoutMasterIdLst>
  <p:sldIdLst>
    <p:sldId id="326" r:id="rId3"/>
    <p:sldId id="353" r:id="rId4"/>
    <p:sldId id="335" r:id="rId5"/>
    <p:sldId id="336" r:id="rId6"/>
    <p:sldId id="352" r:id="rId7"/>
    <p:sldId id="323" r:id="rId8"/>
    <p:sldId id="345" r:id="rId9"/>
    <p:sldId id="329" r:id="rId10"/>
    <p:sldId id="330" r:id="rId11"/>
    <p:sldId id="328" r:id="rId12"/>
    <p:sldId id="331" r:id="rId13"/>
    <p:sldId id="324" r:id="rId14"/>
    <p:sldId id="333" r:id="rId15"/>
    <p:sldId id="351" r:id="rId16"/>
    <p:sldId id="354" r:id="rId17"/>
    <p:sldId id="355" r:id="rId18"/>
    <p:sldId id="356" r:id="rId19"/>
    <p:sldId id="357" r:id="rId20"/>
    <p:sldId id="358" r:id="rId21"/>
    <p:sldId id="347" r:id="rId22"/>
    <p:sldId id="339" r:id="rId23"/>
    <p:sldId id="340" r:id="rId24"/>
    <p:sldId id="350" r:id="rId25"/>
    <p:sldId id="341" r:id="rId26"/>
    <p:sldId id="342" r:id="rId27"/>
  </p:sldIdLst>
  <p:sldSz cx="9144000" cy="6858000" type="letter"/>
  <p:notesSz cx="9144000" cy="14782800"/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6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FFCC00"/>
    <a:srgbClr val="CC00CC"/>
    <a:srgbClr val="FF0066"/>
    <a:srgbClr val="3E8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>
      <p:cViewPr varScale="1">
        <p:scale>
          <a:sx n="108" d="100"/>
          <a:sy n="108" d="100"/>
        </p:scale>
        <p:origin x="12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1"/>
    </p:cViewPr>
  </p:sorterViewPr>
  <p:notesViewPr>
    <p:cSldViewPr>
      <p:cViewPr varScale="1">
        <p:scale>
          <a:sx n="39" d="100"/>
          <a:sy n="39" d="100"/>
        </p:scale>
        <p:origin x="-3355" y="-101"/>
      </p:cViewPr>
      <p:guideLst>
        <p:guide orient="horz" pos="4656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04F3A-54DB-4812-B555-0B4DA080E8D9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4041438"/>
            <a:ext cx="3962400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14041438"/>
            <a:ext cx="3962400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12702-F07B-4690-8153-E499F724B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739647"/>
          </a:xfrm>
          <a:prstGeom prst="rect">
            <a:avLst/>
          </a:prstGeom>
        </p:spPr>
        <p:txBody>
          <a:bodyPr vert="horz" lIns="136708" tIns="68354" rIns="136708" bIns="68354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739647"/>
          </a:xfrm>
          <a:prstGeom prst="rect">
            <a:avLst/>
          </a:prstGeom>
        </p:spPr>
        <p:txBody>
          <a:bodyPr vert="horz" lIns="136708" tIns="68354" rIns="136708" bIns="68354" rtlCol="0"/>
          <a:lstStyle>
            <a:lvl1pPr algn="r">
              <a:defRPr sz="1800"/>
            </a:lvl1pPr>
          </a:lstStyle>
          <a:p>
            <a:fld id="{E017B776-ED93-4601-8627-3F231EA66E44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111250"/>
            <a:ext cx="7389812" cy="5543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708" tIns="68354" rIns="136708" bIns="683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7022840"/>
            <a:ext cx="7315200" cy="6651754"/>
          </a:xfrm>
          <a:prstGeom prst="rect">
            <a:avLst/>
          </a:prstGeom>
        </p:spPr>
        <p:txBody>
          <a:bodyPr vert="horz" lIns="136708" tIns="68354" rIns="136708" bIns="683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40633"/>
            <a:ext cx="3962400" cy="739647"/>
          </a:xfrm>
          <a:prstGeom prst="rect">
            <a:avLst/>
          </a:prstGeom>
        </p:spPr>
        <p:txBody>
          <a:bodyPr vert="horz" lIns="136708" tIns="68354" rIns="136708" bIns="68354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14040633"/>
            <a:ext cx="3962400" cy="739647"/>
          </a:xfrm>
          <a:prstGeom prst="rect">
            <a:avLst/>
          </a:prstGeom>
        </p:spPr>
        <p:txBody>
          <a:bodyPr vert="horz" lIns="136708" tIns="68354" rIns="136708" bIns="68354" rtlCol="0" anchor="b"/>
          <a:lstStyle>
            <a:lvl1pPr algn="r">
              <a:defRPr sz="1800"/>
            </a:lvl1pPr>
          </a:lstStyle>
          <a:p>
            <a:fld id="{B73694E4-26A1-4400-A383-54B05793DE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322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644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966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288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610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932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254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5760" algn="l" defTabSz="6864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6D3-B80D-4902-8315-7A711CFC7C9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4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3BB9-926B-4D86-BAF2-B60FE1F007E7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EDE1-60CB-4D3B-BAEC-C94A8213AA99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ECA6-5A25-4052-A189-87D79CC1CC5D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038B-8CCF-4A41-A1EA-9FE4A795E763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D707-2770-4CB6-BF31-DC939F04D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EF46-2D86-4C9E-A759-61D2C9E7A2B6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D707-2770-4CB6-BF31-DC939F04D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44D7-2796-49A6-BE4C-1EF529571E63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D707-2770-4CB6-BF31-DC939F04D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DAE3-8CF3-4265-8C6A-C0D23C8D8516}" type="datetime1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D707-2770-4CB6-BF31-DC939F04D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D2CA-0762-41E3-B36F-49C22845EBA6}" type="datetime1">
              <a:rPr lang="en-US" smtClean="0"/>
              <a:t>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D707-2770-4CB6-BF31-DC939F04D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743-ACF4-461F-B552-C0A2F0360640}" type="datetime1">
              <a:rPr lang="en-US" smtClean="0"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D707-2770-4CB6-BF31-DC939F04D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3E81-3689-48AE-9E63-A9B93E3F1FB6}" type="datetime1">
              <a:rPr lang="en-US" smtClean="0"/>
              <a:t>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D707-2770-4CB6-BF31-DC939F04D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B3E-A754-4141-9E49-F87761A67739}" type="datetime1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D707-2770-4CB6-BF31-DC939F04D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B139-234B-45FE-BD54-E21ED57E808C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5" indent="0">
              <a:buNone/>
              <a:defRPr sz="2800"/>
            </a:lvl2pPr>
            <a:lvl3pPr marL="914269" indent="0">
              <a:buNone/>
              <a:defRPr sz="2400"/>
            </a:lvl3pPr>
            <a:lvl4pPr marL="1371404" indent="0">
              <a:buNone/>
              <a:defRPr sz="2000"/>
            </a:lvl4pPr>
            <a:lvl5pPr marL="1828539" indent="0">
              <a:buNone/>
              <a:defRPr sz="2000"/>
            </a:lvl5pPr>
            <a:lvl6pPr marL="2285674" indent="0">
              <a:buNone/>
              <a:defRPr sz="2000"/>
            </a:lvl6pPr>
            <a:lvl7pPr marL="2742809" indent="0">
              <a:buNone/>
              <a:defRPr sz="2000"/>
            </a:lvl7pPr>
            <a:lvl8pPr marL="3199944" indent="0">
              <a:buNone/>
              <a:defRPr sz="2000"/>
            </a:lvl8pPr>
            <a:lvl9pPr marL="36570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1659-1F9A-4AD2-8242-C8C941E3D763}" type="datetime1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D707-2770-4CB6-BF31-DC939F04D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B898-B708-44C1-BA89-02878E4DAA8C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D707-2770-4CB6-BF31-DC939F04D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A82D-7587-4D09-A65E-0FA027C32021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D707-2770-4CB6-BF31-DC939F04D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0CE0-A079-433E-8118-48038FCED507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8BE3-08F4-4956-A85A-1568C236D051}" type="datetime1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195B-D126-4AD7-840C-8388AFC03583}" type="datetime1">
              <a:rPr lang="en-US" smtClean="0"/>
              <a:t>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BC45-500F-494F-9780-54150E568312}" type="datetime1">
              <a:rPr lang="en-US" smtClean="0"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1F34-451B-4BFF-B143-97143E282594}" type="datetime1">
              <a:rPr lang="en-US" smtClean="0"/>
              <a:t>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8AB7-ABB5-4F25-921F-4538C16DE4EE}" type="datetime1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5" indent="0">
              <a:buNone/>
              <a:defRPr sz="2800"/>
            </a:lvl2pPr>
            <a:lvl3pPr marL="914269" indent="0">
              <a:buNone/>
              <a:defRPr sz="2400"/>
            </a:lvl3pPr>
            <a:lvl4pPr marL="1371404" indent="0">
              <a:buNone/>
              <a:defRPr sz="2000"/>
            </a:lvl4pPr>
            <a:lvl5pPr marL="1828539" indent="0">
              <a:buNone/>
              <a:defRPr sz="2000"/>
            </a:lvl5pPr>
            <a:lvl6pPr marL="2285674" indent="0">
              <a:buNone/>
              <a:defRPr sz="2000"/>
            </a:lvl6pPr>
            <a:lvl7pPr marL="2742809" indent="0">
              <a:buNone/>
              <a:defRPr sz="2000"/>
            </a:lvl7pPr>
            <a:lvl8pPr marL="3199944" indent="0">
              <a:buNone/>
              <a:defRPr sz="2000"/>
            </a:lvl8pPr>
            <a:lvl9pPr marL="36570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C25F-7431-4A71-AC8C-577B5F26E267}" type="datetime1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2B6C-2D6D-4B7A-B4E5-268D3B911FF7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24300-172E-4C4E-A3E2-AFDC44E10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2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4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1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6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DD54-75F3-4FB4-8094-9BD1F5FA5EC3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7D707-2770-4CB6-BF31-DC939F04D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2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4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1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6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jpeg"/><Relationship Id="rId5" Type="http://schemas.openxmlformats.org/officeDocument/2006/relationships/image" Target="cid:34EF3094-D453-45EE-8DE4-082ABCEAC0FB@Belki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27" tIns="45713" rIns="91427" bIns="45713" rtlCol="0" anchor="ctr">
            <a:normAutofit fontScale="82500" lnSpcReduction="20000"/>
          </a:bodyPr>
          <a:lstStyle>
            <a:lvl1pPr algn="ctr" defTabSz="91426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MBTA Update on Current</a:t>
            </a:r>
            <a:br>
              <a:rPr lang="en-US" b="1" dirty="0" smtClean="0"/>
            </a:br>
            <a:r>
              <a:rPr lang="en-US" b="1" dirty="0" smtClean="0"/>
              <a:t>Accessibility Initiatives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1066800" y="3886200"/>
            <a:ext cx="7086600" cy="1752600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>
            <a:lvl1pPr marL="342851" indent="-342851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44" indent="-285709" algn="l" defTabSz="9142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37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7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0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4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1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4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Highlights from June-November 2017</a:t>
            </a:r>
          </a:p>
          <a:p>
            <a:pPr marL="0" indent="0" algn="ctr">
              <a:buNone/>
            </a:pPr>
            <a:r>
              <a:rPr lang="en-US" b="1" dirty="0" smtClean="0"/>
              <a:t>December 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PATI | CRITICAL STOPS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807958" y="5070365"/>
            <a:ext cx="3819618" cy="797035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>
            <a:lvl1pPr algn="ctr" defTabSz="91426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Washington St. at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Rockhill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St. </a:t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Norwood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photo of bus stop with extremely narrow sidewalk and no adjacent curb ramp"/>
          <p:cNvPicPr/>
          <p:nvPr/>
        </p:nvPicPr>
        <p:blipFill>
          <a:blip r:embed="rId4" cstate="print"/>
          <a:srcRect l="16005" t="16166" r="14278" b="12240"/>
          <a:stretch>
            <a:fillRect/>
          </a:stretch>
        </p:blipFill>
        <p:spPr bwMode="auto">
          <a:xfrm>
            <a:off x="609600" y="1840074"/>
            <a:ext cx="4114800" cy="30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6"/>
          <p:cNvSpPr txBox="1">
            <a:spLocks/>
          </p:cNvSpPr>
          <p:nvPr/>
        </p:nvSpPr>
        <p:spPr>
          <a:xfrm>
            <a:off x="4800600" y="1828800"/>
            <a:ext cx="3810000" cy="9144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 fontScale="25000" lnSpcReduction="20000"/>
          </a:bodyPr>
          <a:lstStyle>
            <a:lvl1pPr algn="ctr" defTabSz="91426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>
              <a:spcBef>
                <a:spcPts val="1200"/>
              </a:spcBef>
            </a:pPr>
            <a:r>
              <a:rPr lang="en-US" sz="9800" b="1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Identified Critical</a:t>
            </a:r>
            <a:r>
              <a:rPr lang="en-US" sz="5900" b="1" kern="0" dirty="0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: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800" b="1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278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800" kern="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1808" y="2793793"/>
            <a:ext cx="38009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209</a:t>
            </a:r>
            <a:r>
              <a:rPr lang="en-US" dirty="0" smtClean="0"/>
              <a:t> reviewed internally </a:t>
            </a:r>
          </a:p>
          <a:p>
            <a:pPr lvl="0"/>
            <a:r>
              <a:rPr lang="en-US" b="1" dirty="0" smtClean="0"/>
              <a:t>69</a:t>
            </a:r>
            <a:r>
              <a:rPr lang="en-US" dirty="0" smtClean="0"/>
              <a:t> </a:t>
            </a:r>
            <a:r>
              <a:rPr lang="en-US" dirty="0"/>
              <a:t>pending internal </a:t>
            </a:r>
            <a:r>
              <a:rPr lang="en-US" dirty="0" smtClean="0"/>
              <a:t>review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Of those 209 </a:t>
            </a:r>
            <a:r>
              <a:rPr lang="en-US" dirty="0" smtClean="0"/>
              <a:t>reviewed internally:</a:t>
            </a:r>
          </a:p>
          <a:p>
            <a:pPr lvl="0"/>
            <a:r>
              <a:rPr lang="en-US" b="1" dirty="0" smtClean="0"/>
              <a:t>79</a:t>
            </a:r>
            <a:r>
              <a:rPr lang="en-US" dirty="0" smtClean="0"/>
              <a:t> </a:t>
            </a:r>
            <a:r>
              <a:rPr lang="en-US" dirty="0"/>
              <a:t>will be </a:t>
            </a:r>
            <a:r>
              <a:rPr lang="en-US" dirty="0" smtClean="0"/>
              <a:t>removed </a:t>
            </a:r>
          </a:p>
          <a:p>
            <a:pPr lvl="0"/>
            <a:r>
              <a:rPr lang="en-US" b="1" dirty="0" smtClean="0"/>
              <a:t>130</a:t>
            </a:r>
            <a:r>
              <a:rPr lang="en-US" dirty="0" smtClean="0"/>
              <a:t> </a:t>
            </a:r>
            <a:r>
              <a:rPr lang="en-US" dirty="0"/>
              <a:t>will be rebuilt Spring </a:t>
            </a:r>
            <a:r>
              <a:rPr lang="en-US" dirty="0" smtClean="0"/>
              <a:t>2018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Of those 69 pending internal </a:t>
            </a:r>
            <a:r>
              <a:rPr lang="en-US" dirty="0" smtClean="0"/>
              <a:t>review: </a:t>
            </a:r>
            <a:r>
              <a:rPr lang="en-US" b="1" dirty="0"/>
              <a:t>54</a:t>
            </a:r>
            <a:r>
              <a:rPr lang="en-US" dirty="0"/>
              <a:t> </a:t>
            </a:r>
            <a:r>
              <a:rPr lang="en-US" dirty="0" smtClean="0"/>
              <a:t>recommended </a:t>
            </a:r>
            <a:r>
              <a:rPr lang="en-US" dirty="0"/>
              <a:t>for modifications </a:t>
            </a:r>
            <a:endParaRPr lang="en-US" dirty="0" smtClean="0"/>
          </a:p>
          <a:p>
            <a:pPr lvl="0"/>
            <a:r>
              <a:rPr lang="en-US" b="1" dirty="0" smtClean="0"/>
              <a:t>14</a:t>
            </a:r>
            <a:r>
              <a:rPr lang="en-US" dirty="0" smtClean="0"/>
              <a:t> </a:t>
            </a:r>
            <a:r>
              <a:rPr lang="en-US" dirty="0"/>
              <a:t>recommended for elimination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PATI | CRITICAL STOPS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pic>
        <p:nvPicPr>
          <p:cNvPr id="11" name="517de9a6-e13a-4cb7-8d7c-04e25d050bde" descr="MBTA bus pulled along side stop with wide, flat sidewalk"/>
          <p:cNvPicPr>
            <a:picLocks noGrp="1"/>
          </p:cNvPicPr>
          <p:nvPr>
            <p:ph idx="1"/>
          </p:nvPr>
        </p:nvPicPr>
        <p:blipFill>
          <a:blip r:embed="rId4" r:link="rId5" cstate="print"/>
          <a:srcRect l="11876" t="6953" r="6283"/>
          <a:stretch>
            <a:fillRect/>
          </a:stretch>
        </p:blipFill>
        <p:spPr bwMode="auto">
          <a:xfrm>
            <a:off x="618699" y="1958340"/>
            <a:ext cx="42581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181600" y="2438400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Bus stop lengthening – to allow both doors to be aligned with sidewalk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accessible curb ramps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sidewalks – to address/eliminate obstacles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Safer pedestrian crossings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bus pavement markings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bus landing pads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and improved bus stop signage </a:t>
            </a: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4800600" y="1828800"/>
            <a:ext cx="3810000" cy="9144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 fontScale="32500" lnSpcReduction="20000"/>
          </a:bodyPr>
          <a:lstStyle>
            <a:lvl1pPr algn="ctr" defTabSz="91426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>
              <a:spcBef>
                <a:spcPts val="1200"/>
              </a:spcBef>
            </a:pPr>
            <a:r>
              <a:rPr lang="en-US" sz="9800" b="1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Stop Solutions: 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800" kern="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PATI | STATION SURVEYS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86400" y="1828800"/>
            <a:ext cx="3048000" cy="4221164"/>
          </a:xfrm>
        </p:spPr>
        <p:txBody>
          <a:bodyPr>
            <a:noAutofit/>
          </a:bodyPr>
          <a:lstStyle/>
          <a:p>
            <a:pPr lvl="1" algn="ctr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178* </a:t>
            </a:r>
          </a:p>
          <a:p>
            <a:pPr lvl="1" algn="ctr">
              <a:spcBef>
                <a:spcPts val="0"/>
              </a:spcBef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Stations </a:t>
            </a:r>
          </a:p>
          <a:p>
            <a:pPr lvl="1" algn="ctr">
              <a:spcBef>
                <a:spcPts val="0"/>
              </a:spcBef>
              <a:buNone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17,664</a:t>
            </a:r>
          </a:p>
          <a:p>
            <a:pPr lvl="1" algn="ctr">
              <a:spcBef>
                <a:spcPts val="0"/>
              </a:spcBef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Elements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21647" y="2819400"/>
            <a:ext cx="2801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*Not all stations were surveyed</a:t>
            </a:r>
            <a:endParaRPr lang="en-US" sz="1600" dirty="0"/>
          </a:p>
        </p:txBody>
      </p:sp>
      <p:pic>
        <p:nvPicPr>
          <p:cNvPr id="1026" name="Picture 2" descr="MBTA spider map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14" y="1915554"/>
            <a:ext cx="5186386" cy="39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PATI | SETTING PRIORITIES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57200" y="182880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>
              <a:buNone/>
            </a:pPr>
            <a:r>
              <a:rPr lang="en-US" sz="2400" b="1" dirty="0" smtClean="0"/>
              <a:t>Recommendations to be made: </a:t>
            </a:r>
            <a:endParaRPr lang="en-US" sz="2400" b="1" dirty="0"/>
          </a:p>
          <a:p>
            <a:pPr lvl="2"/>
            <a:r>
              <a:rPr lang="en-US" sz="2000" dirty="0"/>
              <a:t>How much should the MBTA spend </a:t>
            </a:r>
            <a:r>
              <a:rPr lang="en-US" sz="2000" dirty="0" smtClean="0"/>
              <a:t>on accessibility upgrades at </a:t>
            </a:r>
            <a:r>
              <a:rPr lang="en-US" sz="2000" dirty="0"/>
              <a:t>Bus vs. Subway vs. Commuter Rail Stations? </a:t>
            </a:r>
            <a:endParaRPr lang="en-US" sz="2000" dirty="0" smtClean="0"/>
          </a:p>
          <a:p>
            <a:pPr lvl="2"/>
            <a:endParaRPr lang="en-US" sz="2000" dirty="0"/>
          </a:p>
          <a:p>
            <a:pPr lvl="2"/>
            <a:r>
              <a:rPr lang="en-US" sz="2000" dirty="0" smtClean="0"/>
              <a:t>Should we prioritize full station upgrades vs. upgrading individual elements across the system, such as: </a:t>
            </a:r>
          </a:p>
          <a:p>
            <a:pPr marL="1714304" lvl="3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Accessible Parking</a:t>
            </a:r>
          </a:p>
          <a:p>
            <a:pPr marL="1714304" lvl="3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Detectable Warnings</a:t>
            </a:r>
          </a:p>
          <a:p>
            <a:pPr marL="1714304" lvl="3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Call Boxes</a:t>
            </a:r>
          </a:p>
          <a:p>
            <a:pPr lvl="3"/>
            <a:endParaRPr lang="en-US" sz="2000" dirty="0"/>
          </a:p>
          <a:p>
            <a:pPr lvl="2"/>
            <a:r>
              <a:rPr lang="en-US" sz="2000" dirty="0" smtClean="0"/>
              <a:t>Should feasibility and cost be a factor in these considerations? </a:t>
            </a:r>
            <a:endParaRPr lang="en-US" sz="2000" dirty="0"/>
          </a:p>
          <a:p>
            <a:pPr marL="914400" algn="l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cs typeface="Arial" panose="020B0604020202020204" pitchFamily="34" charset="0"/>
              </a:rPr>
              <a:t/>
            </a:r>
            <a:br>
              <a:rPr lang="en-US" kern="0" dirty="0" smtClean="0">
                <a:cs typeface="Arial" panose="020B0604020202020204" pitchFamily="34" charset="0"/>
              </a:rPr>
            </a:b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Elevator Updates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57200" y="1850136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035" lvl="1" indent="-342900">
              <a:buFont typeface="Arial" panose="020B0604020202020204" pitchFamily="34" charset="0"/>
              <a:buChar char="•"/>
            </a:pPr>
            <a:r>
              <a:rPr lang="en-US" sz="100" dirty="0" smtClean="0"/>
              <a:t>g</a:t>
            </a:r>
            <a:endParaRPr lang="en-US" sz="100" dirty="0" smtClean="0">
              <a:solidFill>
                <a:schemeClr val="tx1"/>
              </a:solidFill>
              <a:latin typeface="+mn-lt"/>
            </a:endParaRPr>
          </a:p>
          <a:p>
            <a:pPr marL="800035" lvl="1" indent="-342900">
              <a:buFont typeface="Arial" panose="020B0604020202020204" pitchFamily="34" charset="0"/>
              <a:buChar char="•"/>
            </a:pPr>
            <a:r>
              <a:rPr lang="en-US" sz="1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800035" lvl="1" indent="-342900">
              <a:buFont typeface="Arial" panose="020B0604020202020204" pitchFamily="34" charset="0"/>
              <a:buChar char="•"/>
            </a:pPr>
            <a:endParaRPr lang="en-US" sz="100" dirty="0" smtClean="0">
              <a:solidFill>
                <a:schemeClr val="tx1"/>
              </a:solidFill>
              <a:latin typeface="+mn-lt"/>
            </a:endParaRPr>
          </a:p>
          <a:p>
            <a:pPr marL="800035" lvl="1" indent="-342900">
              <a:buFont typeface="Arial" panose="020B0604020202020204" pitchFamily="34" charset="0"/>
              <a:buChar char="•"/>
            </a:pPr>
            <a:r>
              <a:rPr lang="en-US" sz="100" dirty="0" err="1" smtClean="0">
                <a:solidFill>
                  <a:schemeClr val="tx1"/>
                </a:solidFill>
                <a:latin typeface="+mn-lt"/>
              </a:rPr>
              <a:t>nnn</a:t>
            </a:r>
            <a:endParaRPr lang="en-US" sz="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97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926977"/>
            <a:ext cx="8686800" cy="673223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ELEVATOR UPGRADES IN CONSTRUCTION</a:t>
            </a:r>
            <a:br>
              <a:rPr lang="en-US" sz="4000" dirty="0" smtClean="0"/>
            </a:br>
            <a:r>
              <a:rPr lang="en-US" sz="3600" dirty="0" smtClean="0"/>
              <a:t>(19 Elevators)</a:t>
            </a:r>
            <a:endParaRPr lang="en-US" sz="3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951037"/>
            <a:ext cx="784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Park St  804</a:t>
            </a:r>
          </a:p>
          <a:p>
            <a:r>
              <a:rPr lang="en-US" dirty="0" err="1" smtClean="0"/>
              <a:t>Havard</a:t>
            </a:r>
            <a:r>
              <a:rPr lang="en-US" dirty="0" smtClean="0"/>
              <a:t> 821 </a:t>
            </a:r>
          </a:p>
          <a:p>
            <a:r>
              <a:rPr lang="en-US" dirty="0" smtClean="0"/>
              <a:t>Central 861</a:t>
            </a:r>
          </a:p>
          <a:p>
            <a:r>
              <a:rPr lang="en-US" dirty="0" smtClean="0"/>
              <a:t>Downtown Crossing Phase I (2) </a:t>
            </a:r>
          </a:p>
          <a:p>
            <a:r>
              <a:rPr lang="en-US" dirty="0" smtClean="0"/>
              <a:t>Tufts 872, 879, 880</a:t>
            </a:r>
          </a:p>
          <a:p>
            <a:r>
              <a:rPr lang="en-US" dirty="0"/>
              <a:t>Andrew 857, 858, 859</a:t>
            </a:r>
          </a:p>
          <a:p>
            <a:r>
              <a:rPr lang="en-US" dirty="0"/>
              <a:t>Alewife 813, 814, 815</a:t>
            </a:r>
          </a:p>
          <a:p>
            <a:r>
              <a:rPr lang="en-US" dirty="0" err="1" smtClean="0"/>
              <a:t>Ruggles</a:t>
            </a:r>
            <a:r>
              <a:rPr lang="en-US" dirty="0" smtClean="0"/>
              <a:t> (5)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648200" y="1951037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851" indent="-342851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44" indent="-285709" algn="l" defTabSz="9142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37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7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0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4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1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4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0" name="Picture 9" descr="A elevat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1516" y="1887097"/>
            <a:ext cx="2204085" cy="345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4" descr="exterior photo of Harvard Sq elevat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879648"/>
            <a:ext cx="3094990" cy="1701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1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71256" y="2012950"/>
            <a:ext cx="8367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following 19 elevators will be included as part of larger station improvement projects.</a:t>
            </a:r>
          </a:p>
          <a:p>
            <a:r>
              <a:rPr lang="en-US" dirty="0" smtClean="0"/>
              <a:t>Broadway (4)</a:t>
            </a:r>
          </a:p>
          <a:p>
            <a:r>
              <a:rPr lang="en-US" dirty="0" smtClean="0"/>
              <a:t>Chinatown (4)</a:t>
            </a:r>
          </a:p>
          <a:p>
            <a:r>
              <a:rPr lang="en-US" dirty="0" smtClean="0"/>
              <a:t>State Street (OL) (4)</a:t>
            </a:r>
          </a:p>
          <a:p>
            <a:r>
              <a:rPr lang="en-US" dirty="0" smtClean="0"/>
              <a:t>Sullivan Square (5)</a:t>
            </a:r>
          </a:p>
          <a:p>
            <a:r>
              <a:rPr lang="en-US" dirty="0" smtClean="0"/>
              <a:t>Downtown Crossing, </a:t>
            </a:r>
            <a:r>
              <a:rPr lang="en-US" smtClean="0"/>
              <a:t>Phase II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56" y="6967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/>
              <a:t>ELEVATOR UPGRADES IN </a:t>
            </a:r>
            <a:r>
              <a:rPr lang="en-US" sz="4900" dirty="0" smtClean="0"/>
              <a:t>DESIGN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4000" dirty="0" smtClean="0"/>
              <a:t>(71 Elevators in Total)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98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512684" y="2057400"/>
            <a:ext cx="8174116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851" indent="-342851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44" indent="-285709" algn="l" defTabSz="9142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37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7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0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4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11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46" indent="-228567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remaining 52 elevators will be stand-alone vertical transportation projects.</a:t>
            </a:r>
          </a:p>
          <a:p>
            <a:r>
              <a:rPr lang="en-US" dirty="0" smtClean="0"/>
              <a:t>Red Line: Davis Square (5), Central Square (3), Quincy Adams (4), Park Street (1) </a:t>
            </a:r>
          </a:p>
          <a:p>
            <a:r>
              <a:rPr lang="en-US" dirty="0" smtClean="0"/>
              <a:t>Orange Line: Mass Ave (2), Jackson Square (2), Tufts (3), Wellington (4)</a:t>
            </a:r>
          </a:p>
          <a:p>
            <a:r>
              <a:rPr lang="en-US" dirty="0" smtClean="0"/>
              <a:t>Green Line: North Station (2), Fenway (2), Arlington (3), Prudential (6)</a:t>
            </a:r>
          </a:p>
          <a:p>
            <a:r>
              <a:rPr lang="en-US" dirty="0" smtClean="0"/>
              <a:t>Blue Line: Wood Island (2), </a:t>
            </a:r>
            <a:r>
              <a:rPr lang="en-US" dirty="0" err="1" smtClean="0"/>
              <a:t>Beachmont</a:t>
            </a:r>
            <a:r>
              <a:rPr lang="en-US" dirty="0" smtClean="0"/>
              <a:t> (4)</a:t>
            </a:r>
          </a:p>
          <a:p>
            <a:r>
              <a:rPr lang="en-US" dirty="0" smtClean="0"/>
              <a:t>Silver Line: Courthouse (4)</a:t>
            </a:r>
          </a:p>
          <a:p>
            <a:r>
              <a:rPr lang="en-US" dirty="0"/>
              <a:t>Commuter Rail:  Framingham (2), </a:t>
            </a:r>
            <a:r>
              <a:rPr lang="en-US" dirty="0" err="1"/>
              <a:t>Readville</a:t>
            </a:r>
            <a:r>
              <a:rPr lang="en-US" dirty="0"/>
              <a:t> (3)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56" y="6967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/>
              <a:t>ELEVATOR UPGRADES IN </a:t>
            </a:r>
            <a:r>
              <a:rPr lang="en-US" sz="4900" dirty="0" smtClean="0"/>
              <a:t>DESIGN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4000" dirty="0" smtClean="0"/>
              <a:t>(69 Elevators in Total)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99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A Section and Plan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42745"/>
          <a:stretch>
            <a:fillRect/>
          </a:stretch>
        </p:blipFill>
        <p:spPr>
          <a:xfrm>
            <a:off x="133350" y="1897955"/>
            <a:ext cx="8813330" cy="341699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64" name="Rectangle 63"/>
          <p:cNvSpPr/>
          <p:nvPr/>
        </p:nvSpPr>
        <p:spPr>
          <a:xfrm>
            <a:off x="6845258" y="5372163"/>
            <a:ext cx="555541" cy="195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775626" y="4653415"/>
            <a:ext cx="441959" cy="231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664670" y="3019178"/>
            <a:ext cx="9262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Orange Line Northbound to Oak Grove</a:t>
            </a:r>
            <a:endParaRPr lang="en-US" sz="1050" dirty="0"/>
          </a:p>
        </p:txBody>
      </p:sp>
      <p:sp>
        <p:nvSpPr>
          <p:cNvPr id="72" name="TextBox 71"/>
          <p:cNvSpPr txBox="1"/>
          <p:nvPr/>
        </p:nvSpPr>
        <p:spPr>
          <a:xfrm>
            <a:off x="4572000" y="2066925"/>
            <a:ext cx="10097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Orange Line Southbound to Forest Hills</a:t>
            </a:r>
            <a:endParaRPr lang="en-US" sz="1050" dirty="0"/>
          </a:p>
        </p:txBody>
      </p:sp>
      <p:sp>
        <p:nvSpPr>
          <p:cNvPr id="82" name="TextBox 81" title="Station layout of Downtown Crossing Station"/>
          <p:cNvSpPr txBox="1"/>
          <p:nvPr/>
        </p:nvSpPr>
        <p:spPr>
          <a:xfrm>
            <a:off x="3614174" y="3561826"/>
            <a:ext cx="2054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Winter Street Concourse</a:t>
            </a:r>
            <a:endParaRPr lang="en-US" sz="1050" b="1" dirty="0"/>
          </a:p>
        </p:txBody>
      </p:sp>
      <p:sp>
        <p:nvSpPr>
          <p:cNvPr id="83" name="TextBox 82"/>
          <p:cNvSpPr txBox="1"/>
          <p:nvPr/>
        </p:nvSpPr>
        <p:spPr>
          <a:xfrm rot="306309">
            <a:off x="7591835" y="3288064"/>
            <a:ext cx="11262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Summer Street Concourse</a:t>
            </a:r>
            <a:endParaRPr lang="en-US" sz="1050" b="1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6503338" y="2131490"/>
            <a:ext cx="0" cy="21865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 rot="218388">
            <a:off x="797466" y="4343234"/>
            <a:ext cx="161502" cy="196365"/>
          </a:xfrm>
          <a:prstGeom prst="rect">
            <a:avLst/>
          </a:prstGeom>
          <a:solidFill>
            <a:schemeClr val="accent2">
              <a:alpha val="60000"/>
            </a:schemeClr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 rot="4852526">
            <a:off x="5379566" y="4447898"/>
            <a:ext cx="176487" cy="162474"/>
          </a:xfrm>
          <a:prstGeom prst="rect">
            <a:avLst/>
          </a:prstGeom>
          <a:solidFill>
            <a:schemeClr val="accent2">
              <a:alpha val="60000"/>
            </a:schemeClr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0" y="4371840"/>
            <a:ext cx="371505" cy="2496960"/>
          </a:xfrm>
          <a:custGeom>
            <a:avLst/>
            <a:gdLst>
              <a:gd name="connsiteX0" fmla="*/ 362866 w 431983"/>
              <a:gd name="connsiteY0" fmla="*/ 0 h 2496960"/>
              <a:gd name="connsiteX1" fmla="*/ 0 w 431983"/>
              <a:gd name="connsiteY1" fmla="*/ 0 h 2496960"/>
              <a:gd name="connsiteX2" fmla="*/ 8640 w 431983"/>
              <a:gd name="connsiteY2" fmla="*/ 2496960 h 2496960"/>
              <a:gd name="connsiteX3" fmla="*/ 336947 w 431983"/>
              <a:gd name="connsiteY3" fmla="*/ 2496960 h 2496960"/>
              <a:gd name="connsiteX4" fmla="*/ 431983 w 431983"/>
              <a:gd name="connsiteY4" fmla="*/ 103680 h 2496960"/>
              <a:gd name="connsiteX5" fmla="*/ 362866 w 431983"/>
              <a:gd name="connsiteY5" fmla="*/ 0 h 249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983" h="2496960">
                <a:moveTo>
                  <a:pt x="362866" y="0"/>
                </a:moveTo>
                <a:lnTo>
                  <a:pt x="0" y="0"/>
                </a:lnTo>
                <a:lnTo>
                  <a:pt x="8640" y="2496960"/>
                </a:lnTo>
                <a:lnTo>
                  <a:pt x="336947" y="2496960"/>
                </a:lnTo>
                <a:lnTo>
                  <a:pt x="431983" y="103680"/>
                </a:lnTo>
                <a:lnTo>
                  <a:pt x="3628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41" y="768960"/>
            <a:ext cx="170004" cy="39407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flipH="1">
            <a:off x="9025326" y="861594"/>
            <a:ext cx="118674" cy="3798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flipH="1">
            <a:off x="8918960" y="4379193"/>
            <a:ext cx="221180" cy="25080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086600" y="2424544"/>
            <a:ext cx="367013" cy="221367"/>
          </a:xfrm>
          <a:custGeom>
            <a:avLst/>
            <a:gdLst>
              <a:gd name="connsiteX0" fmla="*/ 0 w 367013"/>
              <a:gd name="connsiteY0" fmla="*/ 0 h 221367"/>
              <a:gd name="connsiteX1" fmla="*/ 361187 w 367013"/>
              <a:gd name="connsiteY1" fmla="*/ 17476 h 221367"/>
              <a:gd name="connsiteX2" fmla="*/ 367013 w 367013"/>
              <a:gd name="connsiteY2" fmla="*/ 221367 h 221367"/>
              <a:gd name="connsiteX3" fmla="*/ 0 w 367013"/>
              <a:gd name="connsiteY3" fmla="*/ 198065 h 221367"/>
              <a:gd name="connsiteX4" fmla="*/ 0 w 367013"/>
              <a:gd name="connsiteY4" fmla="*/ 0 h 2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013" h="221367">
                <a:moveTo>
                  <a:pt x="0" y="0"/>
                </a:moveTo>
                <a:lnTo>
                  <a:pt x="361187" y="17476"/>
                </a:lnTo>
                <a:lnTo>
                  <a:pt x="367013" y="221367"/>
                </a:lnTo>
                <a:lnTo>
                  <a:pt x="0" y="198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63805" y="6416675"/>
            <a:ext cx="510487" cy="365125"/>
          </a:xfrm>
          <a:prstGeom prst="rect">
            <a:avLst/>
          </a:prstGeom>
        </p:spPr>
        <p:txBody>
          <a:bodyPr/>
          <a:lstStyle/>
          <a:p>
            <a:fld id="{46E1BADE-7E3C-4D0C-B841-EF1B85C3052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90600" y="3638550"/>
            <a:ext cx="247650" cy="190500"/>
          </a:xfrm>
          <a:prstGeom prst="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6253163" y="1541963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3300"/>
                </a:solidFill>
              </a:rPr>
              <a:t>DTX Phase I Elevators</a:t>
            </a:r>
            <a:endParaRPr lang="en-US" sz="1200" b="1" dirty="0">
              <a:solidFill>
                <a:srgbClr val="FF3300"/>
              </a:solidFill>
            </a:endParaRPr>
          </a:p>
        </p:txBody>
      </p:sp>
      <p:cxnSp>
        <p:nvCxnSpPr>
          <p:cNvPr id="120" name="Straight Arrow Connector 119"/>
          <p:cNvCxnSpPr>
            <a:endCxn id="29" idx="0"/>
          </p:cNvCxnSpPr>
          <p:nvPr/>
        </p:nvCxnSpPr>
        <p:spPr>
          <a:xfrm>
            <a:off x="6498640" y="1781175"/>
            <a:ext cx="587960" cy="64336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 flipV="1">
            <a:off x="6924675" y="4371975"/>
            <a:ext cx="257176" cy="36195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31" idx="1"/>
            <a:endCxn id="109" idx="0"/>
          </p:cNvCxnSpPr>
          <p:nvPr/>
        </p:nvCxnSpPr>
        <p:spPr>
          <a:xfrm flipH="1" flipV="1">
            <a:off x="5548019" y="4516253"/>
            <a:ext cx="1281406" cy="31807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6829425" y="4695825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3300"/>
                </a:solidFill>
              </a:rPr>
              <a:t>DTX Phase II Elevators</a:t>
            </a:r>
            <a:endParaRPr lang="en-US" sz="1200" b="1" dirty="0">
              <a:solidFill>
                <a:srgbClr val="FF3300"/>
              </a:solidFill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6162675" y="2619375"/>
            <a:ext cx="1" cy="1857375"/>
          </a:xfrm>
          <a:prstGeom prst="straightConnector1">
            <a:avLst/>
          </a:prstGeom>
          <a:ln w="412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6410325" y="2571751"/>
            <a:ext cx="0" cy="1819274"/>
          </a:xfrm>
          <a:prstGeom prst="straightConnector1">
            <a:avLst/>
          </a:prstGeom>
          <a:ln w="412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6391276" y="2924175"/>
            <a:ext cx="371474" cy="187324"/>
          </a:xfrm>
          <a:prstGeom prst="straightConnector1">
            <a:avLst/>
          </a:prstGeom>
          <a:ln w="158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5426397" y="2228228"/>
            <a:ext cx="707703" cy="505447"/>
          </a:xfrm>
          <a:prstGeom prst="straightConnector1">
            <a:avLst/>
          </a:prstGeom>
          <a:ln w="158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1244661" y="2638425"/>
            <a:ext cx="11270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3300"/>
                </a:solidFill>
              </a:rPr>
              <a:t>DTX Phase III </a:t>
            </a:r>
            <a:r>
              <a:rPr lang="en-US" sz="1050" dirty="0" smtClean="0"/>
              <a:t>New Park Street </a:t>
            </a:r>
          </a:p>
          <a:p>
            <a:pPr algn="ctr"/>
            <a:r>
              <a:rPr lang="en-US" sz="1050" dirty="0" smtClean="0"/>
              <a:t>Elevator #808</a:t>
            </a:r>
            <a:endParaRPr lang="en-US" sz="1050" dirty="0"/>
          </a:p>
        </p:txBody>
      </p:sp>
      <p:cxnSp>
        <p:nvCxnSpPr>
          <p:cNvPr id="157" name="Straight Arrow Connector 156"/>
          <p:cNvCxnSpPr>
            <a:endCxn id="117" idx="0"/>
          </p:cNvCxnSpPr>
          <p:nvPr/>
        </p:nvCxnSpPr>
        <p:spPr>
          <a:xfrm flipH="1">
            <a:off x="1114425" y="3219540"/>
            <a:ext cx="493063" cy="41901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6762750" y="4152900"/>
            <a:ext cx="247650" cy="190500"/>
          </a:xfrm>
          <a:prstGeom prst="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1139886" y="4638675"/>
            <a:ext cx="10097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Park St. Elevator #804</a:t>
            </a:r>
            <a:endParaRPr lang="en-US" sz="1050" dirty="0"/>
          </a:p>
        </p:txBody>
      </p:sp>
      <p:cxnSp>
        <p:nvCxnSpPr>
          <p:cNvPr id="170" name="Straight Arrow Connector 169"/>
          <p:cNvCxnSpPr/>
          <p:nvPr/>
        </p:nvCxnSpPr>
        <p:spPr>
          <a:xfrm flipH="1" flipV="1">
            <a:off x="971551" y="4448175"/>
            <a:ext cx="304799" cy="31432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1323975" y="3800475"/>
            <a:ext cx="4438650" cy="266700"/>
          </a:xfrm>
          <a:prstGeom prst="straightConnector1">
            <a:avLst/>
          </a:prstGeom>
          <a:ln w="41275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rail and transit logo 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DOWNTOWN CROSSING (DTX)</a:t>
            </a:r>
            <a:endParaRPr lang="en-US" dirty="0"/>
          </a:p>
        </p:txBody>
      </p:sp>
      <p:pic>
        <p:nvPicPr>
          <p:cNvPr id="39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4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DOWNTOWN CROSSING (DTX)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267200" cy="49085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DTX Phase II: </a:t>
            </a:r>
          </a:p>
          <a:p>
            <a:pPr marL="342900" indent="-342900"/>
            <a:r>
              <a:rPr lang="en-US" dirty="0" smtClean="0"/>
              <a:t>OLSB/RLSB Elevator at Washington Street/Winter Street</a:t>
            </a:r>
          </a:p>
          <a:p>
            <a:pPr marL="571500" indent="-228600">
              <a:buFontTx/>
              <a:buChar char="-"/>
            </a:pPr>
            <a:r>
              <a:rPr lang="en-US" dirty="0" smtClean="0"/>
              <a:t>Connects RL and OL</a:t>
            </a:r>
          </a:p>
          <a:p>
            <a:pPr marL="571500" indent="-228600">
              <a:buFontTx/>
              <a:buChar char="-"/>
            </a:pPr>
            <a:r>
              <a:rPr lang="en-US" dirty="0" smtClean="0"/>
              <a:t>Exits at street level</a:t>
            </a:r>
            <a:r>
              <a:rPr lang="en-US" dirty="0"/>
              <a:t> </a:t>
            </a:r>
            <a:endParaRPr lang="en-US" dirty="0" smtClean="0"/>
          </a:p>
          <a:p>
            <a:pPr marL="571500" indent="-228600">
              <a:buFontTx/>
              <a:buChar char="-"/>
            </a:pPr>
            <a:r>
              <a:rPr lang="en-US" dirty="0" smtClean="0"/>
              <a:t>Enter at street to OL unpaid concourse</a:t>
            </a:r>
          </a:p>
          <a:p>
            <a:pPr marL="342900" indent="-342900"/>
            <a:r>
              <a:rPr lang="en-US" dirty="0" smtClean="0"/>
              <a:t>OLNB/RLSB Elevator at Macy’s</a:t>
            </a:r>
          </a:p>
          <a:p>
            <a:pPr marL="571500" indent="-285750">
              <a:spcAft>
                <a:spcPts val="1800"/>
              </a:spcAft>
              <a:buNone/>
            </a:pPr>
            <a:r>
              <a:rPr lang="en-US" dirty="0" smtClean="0"/>
              <a:t>-	Connects </a:t>
            </a:r>
            <a:r>
              <a:rPr lang="en-US" dirty="0"/>
              <a:t>RL and OL</a:t>
            </a:r>
          </a:p>
          <a:p>
            <a:pPr marL="0" indent="0">
              <a:buNone/>
            </a:pPr>
            <a:r>
              <a:rPr lang="en-US" b="1" dirty="0" smtClean="0"/>
              <a:t>DTX Phase III: </a:t>
            </a:r>
          </a:p>
          <a:p>
            <a:r>
              <a:rPr lang="en-US" dirty="0" smtClean="0"/>
              <a:t>OLSB to RLNB Elevator</a:t>
            </a:r>
          </a:p>
          <a:p>
            <a:pPr marL="742950" indent="-457200">
              <a:buFontTx/>
              <a:buChar char="-"/>
            </a:pPr>
            <a:r>
              <a:rPr lang="en-US" dirty="0" smtClean="0"/>
              <a:t>Corner Mall location not feasible (per </a:t>
            </a:r>
            <a:r>
              <a:rPr lang="en-US" dirty="0" err="1" smtClean="0"/>
              <a:t>Eversource</a:t>
            </a:r>
            <a:r>
              <a:rPr lang="en-US" dirty="0" smtClean="0"/>
              <a:t>)</a:t>
            </a:r>
          </a:p>
          <a:p>
            <a:pPr marL="742950" indent="-457200">
              <a:buFontTx/>
              <a:buChar char="-"/>
            </a:pPr>
            <a:r>
              <a:rPr lang="en-US" dirty="0" smtClean="0"/>
              <a:t>Exploring feasibility to connect RLSB to OLNB via Park Street Station by enlarging and relocating Elevator 808 (towards Downtown Crossing)</a:t>
            </a:r>
          </a:p>
        </p:txBody>
      </p:sp>
      <p:pic>
        <p:nvPicPr>
          <p:cNvPr id="15" name="Content Placeholder 4" descr="Overview of potential elevatorconnections at Downtown Crossing"/>
          <p:cNvPicPr>
            <a:picLocks noChangeAspect="1"/>
          </p:cNvPicPr>
          <p:nvPr/>
        </p:nvPicPr>
        <p:blipFill rotWithShape="1">
          <a:blip r:embed="rId4" cstate="print"/>
          <a:srcRect t="1" r="2047" b="29287"/>
          <a:stretch/>
        </p:blipFill>
        <p:spPr>
          <a:xfrm>
            <a:off x="5207512" y="1600201"/>
            <a:ext cx="3022088" cy="320039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105400" y="4876800"/>
            <a:ext cx="3352800" cy="663574"/>
          </a:xfrm>
          <a:prstGeom prst="rect">
            <a:avLst/>
          </a:prstGeom>
        </p:spPr>
        <p:txBody>
          <a:bodyPr vert="horz" lIns="91427" tIns="45713" rIns="91427" bIns="45713" rtlCol="0" anchor="ctr">
            <a:noAutofit/>
          </a:bodyPr>
          <a:lstStyle>
            <a:lvl1pPr algn="ctr" defTabSz="91426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OL Southbound/RL Southbound Elevator at Washington Street/ Winter Street Entrance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28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ITHAI LARSEN</a:t>
            </a:r>
            <a:endParaRPr lang="en-US" dirty="0"/>
          </a:p>
        </p:txBody>
      </p:sp>
      <p:pic>
        <p:nvPicPr>
          <p:cNvPr id="5" name="Content Placeholder 4" descr="Image of 3 people seated in priorityseating.  The man in the center is reading a newspaper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13" y="2097406"/>
            <a:ext cx="4756573" cy="3158752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27" tIns="45713" rIns="91427" bIns="45713" rtlCol="0" anchor="ctr">
            <a:normAutofit fontScale="97500"/>
          </a:bodyPr>
          <a:lstStyle>
            <a:lvl1pPr algn="ctr" defTabSz="91426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39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Vehicles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57200" y="1850136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035" lvl="1" indent="-342900">
              <a:buFont typeface="Arial" panose="020B0604020202020204" pitchFamily="34" charset="0"/>
              <a:buChar char="•"/>
            </a:pPr>
            <a:r>
              <a:rPr lang="en-US" sz="100" dirty="0" smtClean="0"/>
              <a:t>g</a:t>
            </a:r>
            <a:endParaRPr lang="en-US" sz="100" dirty="0" smtClean="0">
              <a:solidFill>
                <a:schemeClr val="tx1"/>
              </a:solidFill>
              <a:latin typeface="+mn-lt"/>
            </a:endParaRPr>
          </a:p>
          <a:p>
            <a:pPr marL="800035" lvl="1" indent="-342900">
              <a:buFont typeface="Arial" panose="020B0604020202020204" pitchFamily="34" charset="0"/>
              <a:buChar char="•"/>
            </a:pPr>
            <a:r>
              <a:rPr lang="en-US" sz="1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800035" lvl="1" indent="-342900">
              <a:buFont typeface="Arial" panose="020B0604020202020204" pitchFamily="34" charset="0"/>
              <a:buChar char="•"/>
            </a:pPr>
            <a:endParaRPr lang="en-US" sz="100" dirty="0" smtClean="0">
              <a:solidFill>
                <a:schemeClr val="tx1"/>
              </a:solidFill>
              <a:latin typeface="+mn-lt"/>
            </a:endParaRPr>
          </a:p>
          <a:p>
            <a:pPr marL="800035" lvl="1" indent="-342900">
              <a:buFont typeface="Arial" panose="020B0604020202020204" pitchFamily="34" charset="0"/>
              <a:buChar char="•"/>
            </a:pPr>
            <a:r>
              <a:rPr lang="en-US" sz="100" dirty="0" err="1" smtClean="0">
                <a:solidFill>
                  <a:schemeClr val="tx1"/>
                </a:solidFill>
                <a:latin typeface="+mn-lt"/>
              </a:rPr>
              <a:t>nnn</a:t>
            </a:r>
            <a:endParaRPr lang="en-US" sz="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2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5029200" y="1850136"/>
            <a:ext cx="3657600" cy="320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 are in service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MBTA will be testing new battery buses for potential Silver Line/Airport use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MBTA pursuing additional bus procurements in quantities TBD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375 NEW LOW-FLOOR BUSES</a:t>
            </a:r>
            <a:endParaRPr lang="en-US" dirty="0"/>
          </a:p>
        </p:txBody>
      </p:sp>
      <p:pic>
        <p:nvPicPr>
          <p:cNvPr id="13" name="Picture 2" descr="New low-floor bus parked on City Hall Plaza with ramp deploye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79600"/>
            <a:ext cx="4038600" cy="269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56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57200" y="1850136"/>
            <a:ext cx="3657600" cy="37886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24 Type 9 Green Line Cars</a:t>
            </a:r>
          </a:p>
          <a:p>
            <a:pPr marL="800035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Pilot car in service 2018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GL Type 10 Green Line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RFP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process starts FY19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252 Red Line cars &amp;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152 Orange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Line Cars are ordered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Orange Line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pilot test cars arrive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December 2017!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RED, ORANGE &amp; GREEN LINE CARS</a:t>
            </a:r>
            <a:endParaRPr lang="en-US" dirty="0"/>
          </a:p>
        </p:txBody>
      </p:sp>
      <p:pic>
        <p:nvPicPr>
          <p:cNvPr id="13" name="Picture 2" descr="Interior photo of Green Line Type 9 ca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091410"/>
            <a:ext cx="4648200" cy="293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52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 Shuttles During Diversions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57200" y="1850136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035" lvl="1" indent="-342900">
              <a:buFont typeface="Arial" panose="020B0604020202020204" pitchFamily="34" charset="0"/>
              <a:buChar char="•"/>
            </a:pPr>
            <a:r>
              <a:rPr lang="en-US" sz="100" dirty="0" smtClean="0"/>
              <a:t>g</a:t>
            </a:r>
            <a:endParaRPr lang="en-US" sz="100" dirty="0" smtClean="0">
              <a:solidFill>
                <a:schemeClr val="tx1"/>
              </a:solidFill>
              <a:latin typeface="+mn-lt"/>
            </a:endParaRPr>
          </a:p>
          <a:p>
            <a:pPr marL="800035" lvl="1" indent="-342900">
              <a:buFont typeface="Arial" panose="020B0604020202020204" pitchFamily="34" charset="0"/>
              <a:buChar char="•"/>
            </a:pPr>
            <a:r>
              <a:rPr lang="en-US" sz="1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800035" lvl="1" indent="-342900">
              <a:buFont typeface="Arial" panose="020B0604020202020204" pitchFamily="34" charset="0"/>
              <a:buChar char="•"/>
            </a:pPr>
            <a:endParaRPr lang="en-US" sz="100" dirty="0" smtClean="0">
              <a:solidFill>
                <a:schemeClr val="tx1"/>
              </a:solidFill>
              <a:latin typeface="+mn-lt"/>
            </a:endParaRPr>
          </a:p>
          <a:p>
            <a:pPr marL="800035" lvl="1" indent="-342900">
              <a:buFont typeface="Arial" panose="020B0604020202020204" pitchFamily="34" charset="0"/>
              <a:buChar char="•"/>
            </a:pPr>
            <a:r>
              <a:rPr lang="en-US" sz="100" dirty="0" err="1" smtClean="0">
                <a:solidFill>
                  <a:schemeClr val="tx1"/>
                </a:solidFill>
                <a:latin typeface="+mn-lt"/>
              </a:rPr>
              <a:t>nnn</a:t>
            </a:r>
            <a:endParaRPr lang="en-US" sz="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5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BUS SHUTTLES DURING DIVERSIONS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Due to many construction projects, numerous diversions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needed to help supply buses and drivers</a:t>
            </a:r>
          </a:p>
          <a:p>
            <a:r>
              <a:rPr lang="en-US" dirty="0" smtClean="0"/>
              <a:t>Vehicles will be accessible, but many will have lifts, not ramps</a:t>
            </a:r>
          </a:p>
          <a:p>
            <a:r>
              <a:rPr lang="en-US" dirty="0" smtClean="0"/>
              <a:t>Upcoming RFP</a:t>
            </a:r>
          </a:p>
          <a:p>
            <a:r>
              <a:rPr lang="en-US" dirty="0" smtClean="0"/>
              <a:t>Contact us if any problems</a:t>
            </a:r>
            <a:endParaRPr lang="en-US" dirty="0"/>
          </a:p>
        </p:txBody>
      </p:sp>
      <p:pic>
        <p:nvPicPr>
          <p:cNvPr id="4" name="Content Placeholder 3" descr="Photo of Paul Revere bus pulled into MBTA shuttle stop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2100" y="2246755"/>
            <a:ext cx="5283200" cy="2971800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0" y="6298852"/>
            <a:ext cx="2895600" cy="365125"/>
          </a:xfrm>
        </p:spPr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57200" y="1850136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05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QUESTIONS/COMMENTS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3" name="Title 6"/>
          <p:cNvSpPr txBox="1">
            <a:spLocks/>
          </p:cNvSpPr>
          <p:nvPr/>
        </p:nvSpPr>
        <p:spPr>
          <a:xfrm>
            <a:off x="457200" y="1850136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QUESTIONS/COMMENTS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57200" y="1850136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Original Initiatives drafted in May 2015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Selected based on:</a:t>
            </a:r>
          </a:p>
          <a:p>
            <a:pPr marL="800035" lvl="1" indent="-342900">
              <a:buFont typeface="Courier New" panose="02070309020205020404" pitchFamily="49" charset="0"/>
              <a:buChar char="o"/>
            </a:pPr>
            <a:r>
              <a:rPr lang="en-US" sz="2800" dirty="0"/>
              <a:t>Customer feedback</a:t>
            </a:r>
          </a:p>
          <a:p>
            <a:pPr marL="800035" lvl="1" indent="-342900">
              <a:buFont typeface="Courier New" panose="02070309020205020404" pitchFamily="49" charset="0"/>
              <a:buChar char="o"/>
            </a:pPr>
            <a:r>
              <a:rPr lang="en-US" sz="2800" dirty="0"/>
              <a:t>Commitments within MBTA/BCIL Settlement</a:t>
            </a:r>
          </a:p>
          <a:p>
            <a:pPr marL="800035" lvl="1" indent="-342900">
              <a:buFont typeface="Courier New" panose="02070309020205020404" pitchFamily="49" charset="0"/>
              <a:buChar char="o"/>
            </a:pPr>
            <a:r>
              <a:rPr lang="en-US" sz="2800" dirty="0"/>
              <a:t>Funding </a:t>
            </a:r>
            <a:r>
              <a:rPr lang="en-US" sz="2800" dirty="0" smtClean="0"/>
              <a:t>availability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Updates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will be drafted and shared every 6 months</a:t>
            </a:r>
          </a:p>
          <a:p>
            <a:pPr marL="800035" lvl="1" indent="-342900">
              <a:buFont typeface="Courier New" panose="02070309020205020404" pitchFamily="49" charset="0"/>
              <a:buChar char="o"/>
            </a:pPr>
            <a:r>
              <a:rPr lang="en-US" sz="2800" dirty="0"/>
              <a:t>Last issued on November 30, 2017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New initiatives  added as additional priorities identified and resources become available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/>
            <a:r>
              <a:rPr lang="en-US" dirty="0"/>
              <a:t>Over 200 million dollars of projects underway the improve </a:t>
            </a:r>
            <a:r>
              <a:rPr lang="en-US" dirty="0" smtClean="0"/>
              <a:t>access</a:t>
            </a:r>
          </a:p>
          <a:p>
            <a:pPr marL="742893" lvl="1" indent="-342900"/>
            <a:r>
              <a:rPr lang="en-US" dirty="0" smtClean="0"/>
              <a:t>Wollaston</a:t>
            </a:r>
          </a:p>
          <a:p>
            <a:pPr marL="742893" lvl="1" indent="-342900"/>
            <a:r>
              <a:rPr lang="en-US" dirty="0" smtClean="0"/>
              <a:t>Numerous station designs</a:t>
            </a:r>
          </a:p>
          <a:p>
            <a:pPr marL="742893" lvl="1" indent="-342900"/>
            <a:r>
              <a:rPr lang="en-US" dirty="0" smtClean="0"/>
              <a:t>Bus stop improvements</a:t>
            </a:r>
            <a:endParaRPr lang="en-US" dirty="0"/>
          </a:p>
          <a:p>
            <a:pPr marL="342900" indent="-342900"/>
            <a:r>
              <a:rPr lang="en-US" dirty="0"/>
              <a:t>500+ people received travel training</a:t>
            </a:r>
          </a:p>
          <a:p>
            <a:pPr marL="342900" indent="-342900"/>
            <a:r>
              <a:rPr lang="en-US" dirty="0"/>
              <a:t>AFC 2.0 RFP final and funded</a:t>
            </a:r>
          </a:p>
          <a:p>
            <a:pPr marL="342900" indent="-342900"/>
            <a:r>
              <a:rPr lang="en-US" dirty="0"/>
              <a:t>Innovative Bluetooth beacon projects </a:t>
            </a:r>
            <a:r>
              <a:rPr lang="en-US" dirty="0" smtClean="0"/>
              <a:t>underway</a:t>
            </a:r>
          </a:p>
          <a:p>
            <a:pPr marL="742893" lvl="1" indent="-342900"/>
            <a:r>
              <a:rPr lang="en-US" dirty="0" smtClean="0"/>
              <a:t>Wayfinding at bus stops</a:t>
            </a:r>
          </a:p>
          <a:p>
            <a:pPr marL="742893" lvl="1" indent="-342900"/>
            <a:r>
              <a:rPr lang="en-US" dirty="0" smtClean="0"/>
              <a:t>App to convert info on visual displays to audio</a:t>
            </a:r>
            <a:endParaRPr lang="en-US" dirty="0"/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57200" y="1850136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marL="800035" lvl="1" indent="-342900">
              <a:buFont typeface="Arial" panose="020B0604020202020204" pitchFamily="34" charset="0"/>
              <a:buChar char="•"/>
            </a:pPr>
            <a:endParaRPr lang="en-US" sz="100" dirty="0" smtClean="0">
              <a:solidFill>
                <a:schemeClr val="tx1"/>
              </a:solidFill>
              <a:latin typeface="+mn-lt"/>
            </a:endParaRPr>
          </a:p>
          <a:p>
            <a:pPr marL="800035" lvl="1" indent="-342900">
              <a:buFont typeface="Arial" panose="020B0604020202020204" pitchFamily="34" charset="0"/>
              <a:buChar char="•"/>
            </a:pPr>
            <a:r>
              <a:rPr lang="en-US" sz="100" dirty="0" err="1" smtClean="0">
                <a:solidFill>
                  <a:schemeClr val="tx1"/>
                </a:solidFill>
                <a:latin typeface="+mn-lt"/>
              </a:rPr>
              <a:t>nnn</a:t>
            </a:r>
            <a:endParaRPr lang="en-US" sz="100" dirty="0" smtClean="0">
              <a:solidFill>
                <a:schemeClr val="tx1"/>
              </a:solidFill>
              <a:latin typeface="+mn-lt"/>
            </a:endParaRPr>
          </a:p>
          <a:p>
            <a:pPr marL="800035" lvl="1" indent="-342900">
              <a:buFont typeface="Arial" panose="020B0604020202020204" pitchFamily="34" charset="0"/>
              <a:buChar char="•"/>
            </a:pPr>
            <a:r>
              <a:rPr lang="en-US" sz="100" dirty="0" smtClean="0"/>
              <a:t>gg</a:t>
            </a:r>
            <a:endParaRPr lang="en-US" sz="100" dirty="0" smtClean="0">
              <a:solidFill>
                <a:schemeClr val="tx1"/>
              </a:solidFill>
              <a:latin typeface="+mn-lt"/>
            </a:endParaRPr>
          </a:p>
          <a:p>
            <a:pPr marL="800035" lvl="1" indent="-342900">
              <a:buFont typeface="Arial" panose="020B0604020202020204" pitchFamily="34" charset="0"/>
              <a:buChar char="•"/>
            </a:pPr>
            <a:r>
              <a:rPr lang="en-US" sz="1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800035" lvl="1" indent="-342900">
              <a:buFont typeface="Arial" panose="020B0604020202020204" pitchFamily="34" charset="0"/>
              <a:buChar char="•"/>
            </a:pPr>
            <a:endParaRPr lang="en-US" sz="100" dirty="0" smtClean="0">
              <a:solidFill>
                <a:schemeClr val="tx1"/>
              </a:solidFill>
              <a:latin typeface="+mn-lt"/>
            </a:endParaRPr>
          </a:p>
          <a:p>
            <a:pPr marL="800035" lvl="1" indent="-342900">
              <a:buFont typeface="Arial" panose="020B0604020202020204" pitchFamily="34" charset="0"/>
              <a:buChar char="•"/>
            </a:pPr>
            <a:r>
              <a:rPr lang="en-US" sz="100" dirty="0" err="1" smtClean="0">
                <a:solidFill>
                  <a:schemeClr val="tx1"/>
                </a:solidFill>
                <a:latin typeface="+mn-lt"/>
              </a:rPr>
              <a:t>nnn</a:t>
            </a:r>
            <a:endParaRPr lang="en-US" sz="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50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 for Accessible </a:t>
            </a:r>
            <a:r>
              <a:rPr lang="en-US" smtClean="0"/>
              <a:t>Transit Infrastructure (PATI)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System-Wide Accessibility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57200" y="1850136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035" lvl="1" indent="-342900">
              <a:buFont typeface="Arial" panose="020B0604020202020204" pitchFamily="34" charset="0"/>
              <a:buChar char="•"/>
            </a:pPr>
            <a:r>
              <a:rPr lang="en-US" sz="100" dirty="0" smtClean="0"/>
              <a:t>g</a:t>
            </a:r>
            <a:endParaRPr lang="en-US" sz="100" dirty="0" smtClean="0">
              <a:solidFill>
                <a:schemeClr val="tx1"/>
              </a:solidFill>
              <a:latin typeface="+mn-lt"/>
            </a:endParaRPr>
          </a:p>
          <a:p>
            <a:pPr marL="800035" lvl="1" indent="-342900">
              <a:buFont typeface="Arial" panose="020B0604020202020204" pitchFamily="34" charset="0"/>
              <a:buChar char="•"/>
            </a:pPr>
            <a:r>
              <a:rPr lang="en-US" sz="1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800035" lvl="1" indent="-342900">
              <a:buFont typeface="Arial" panose="020B0604020202020204" pitchFamily="34" charset="0"/>
              <a:buChar char="•"/>
            </a:pPr>
            <a:endParaRPr lang="en-US" sz="100" dirty="0" smtClean="0">
              <a:solidFill>
                <a:schemeClr val="tx1"/>
              </a:solidFill>
              <a:latin typeface="+mn-lt"/>
            </a:endParaRPr>
          </a:p>
          <a:p>
            <a:pPr marL="800035" lvl="1" indent="-342900">
              <a:buFont typeface="Arial" panose="020B0604020202020204" pitchFamily="34" charset="0"/>
              <a:buChar char="•"/>
            </a:pPr>
            <a:r>
              <a:rPr lang="en-US" sz="100" dirty="0" err="1" smtClean="0">
                <a:solidFill>
                  <a:schemeClr val="tx1"/>
                </a:solidFill>
                <a:latin typeface="+mn-lt"/>
              </a:rPr>
              <a:t>nnn</a:t>
            </a:r>
            <a:endParaRPr lang="en-US" sz="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73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PATI | PLAN FOR ACCESSIBLE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0" y="2724410"/>
            <a:ext cx="6477000" cy="3600189"/>
          </a:xfrm>
        </p:spPr>
        <p:txBody>
          <a:bodyPr>
            <a:noAutofit/>
          </a:bodyPr>
          <a:lstStyle/>
          <a:p>
            <a:pPr marL="45713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7635"/>
                </a:solidFill>
              </a:rPr>
              <a:t>WHAT </a:t>
            </a:r>
            <a:r>
              <a:rPr lang="en-US" b="1" dirty="0">
                <a:solidFill>
                  <a:srgbClr val="007635"/>
                </a:solidFill>
              </a:rPr>
              <a:t>IS </a:t>
            </a:r>
            <a:r>
              <a:rPr lang="en-US" b="1" dirty="0" smtClean="0">
                <a:solidFill>
                  <a:srgbClr val="007635"/>
                </a:solidFill>
              </a:rPr>
              <a:t>THE GOAL OF PATI</a:t>
            </a:r>
            <a:r>
              <a:rPr lang="en-US" b="1" dirty="0">
                <a:solidFill>
                  <a:srgbClr val="007635"/>
                </a:solidFill>
              </a:rPr>
              <a:t>? </a:t>
            </a:r>
            <a:endParaRPr lang="en-US" b="1" dirty="0" smtClean="0">
              <a:solidFill>
                <a:srgbClr val="007635"/>
              </a:solidFill>
            </a:endParaRPr>
          </a:p>
          <a:p>
            <a:pPr marL="45713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cs typeface="Arial" panose="020B0604020202020204" pitchFamily="34" charset="0"/>
              </a:rPr>
              <a:t>Identify </a:t>
            </a:r>
            <a:r>
              <a:rPr lang="en-US" dirty="0">
                <a:cs typeface="Arial" panose="020B0604020202020204" pitchFamily="34" charset="0"/>
              </a:rPr>
              <a:t>all meaningful barriers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to accessibility and develop a </a:t>
            </a:r>
            <a:r>
              <a:rPr lang="en-US" b="1" dirty="0">
                <a:cs typeface="Arial" panose="020B0604020202020204" pitchFamily="34" charset="0"/>
              </a:rPr>
              <a:t>long-term plan </a:t>
            </a:r>
            <a:r>
              <a:rPr lang="en-US" dirty="0">
                <a:cs typeface="Arial" panose="020B0604020202020204" pitchFamily="34" charset="0"/>
              </a:rPr>
              <a:t>for achieving </a:t>
            </a:r>
            <a:r>
              <a:rPr lang="en-US" dirty="0" smtClean="0">
                <a:cs typeface="Arial" panose="020B0604020202020204" pitchFamily="34" charset="0"/>
              </a:rPr>
              <a:t>a fully </a:t>
            </a:r>
            <a:r>
              <a:rPr lang="en-US" b="1" dirty="0">
                <a:cs typeface="Arial" panose="020B0604020202020204" pitchFamily="34" charset="0"/>
              </a:rPr>
              <a:t>accessible system </a:t>
            </a:r>
            <a:r>
              <a:rPr lang="en-US" dirty="0">
                <a:cs typeface="Arial" panose="020B0604020202020204" pitchFamily="34" charset="0"/>
              </a:rPr>
              <a:t>using priorities developed with community input.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05000" y="1019306"/>
            <a:ext cx="8229600" cy="11430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>
            <a:lvl1pPr algn="ctr" defTabSz="91426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TRANSIT INFRASTRUCTURE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PATI | BUS STOP SURVEYS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86400" y="1828800"/>
            <a:ext cx="3048000" cy="4221164"/>
          </a:xfrm>
        </p:spPr>
        <p:txBody>
          <a:bodyPr>
            <a:noAutofit/>
          </a:bodyPr>
          <a:lstStyle/>
          <a:p>
            <a:pPr lvl="1" algn="ctr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51 </a:t>
            </a:r>
          </a:p>
          <a:p>
            <a:pPr lvl="1" algn="ctr">
              <a:spcBef>
                <a:spcPts val="0"/>
              </a:spcBef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Towns </a:t>
            </a:r>
          </a:p>
          <a:p>
            <a:pPr lvl="1" algn="ctr">
              <a:spcBef>
                <a:spcPts val="0"/>
              </a:spcBef>
              <a:buNone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184</a:t>
            </a:r>
            <a:endParaRPr lang="en-US" sz="3200" dirty="0" smtClean="0"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spcBef>
                <a:spcPts val="0"/>
              </a:spcBef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Routes</a:t>
            </a:r>
          </a:p>
          <a:p>
            <a:pPr lvl="1" algn="ctr">
              <a:spcBef>
                <a:spcPts val="0"/>
              </a:spcBef>
              <a:buNone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7685</a:t>
            </a:r>
          </a:p>
          <a:p>
            <a:pPr lvl="1" algn="ctr">
              <a:spcBef>
                <a:spcPts val="0"/>
              </a:spcBef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Bus Stops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pic>
        <p:nvPicPr>
          <p:cNvPr id="10" name="Picture 4" descr="GIS MAP showing 7500+ dots--one for each bus stop."/>
          <p:cNvPicPr>
            <a:picLocks noChangeAspect="1" noChangeArrowheads="1"/>
          </p:cNvPicPr>
          <p:nvPr/>
        </p:nvPicPr>
        <p:blipFill>
          <a:blip r:embed="rId4" cstate="print"/>
          <a:srcRect l="24610" t="1902" r="11813"/>
          <a:stretch>
            <a:fillRect/>
          </a:stretch>
        </p:blipFill>
        <p:spPr bwMode="auto">
          <a:xfrm>
            <a:off x="565412" y="1981200"/>
            <a:ext cx="4920988" cy="39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PATI | BUS STOP SURVEYS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57200" y="1850136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sz="18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8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7685 Stops Surveyed: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</a:t>
            </a:r>
          </a:p>
          <a:p>
            <a:pPr marL="914400" algn="l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50%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Are within 25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feet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a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crossing</a:t>
            </a:r>
          </a:p>
          <a:p>
            <a:pPr marL="91440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16%	Are missing a front sign</a:t>
            </a:r>
          </a:p>
          <a:p>
            <a:pPr marL="914400" algn="l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14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% 	Are located near a crossing with a missing curb ramp</a:t>
            </a:r>
          </a:p>
          <a:p>
            <a:pPr marL="91440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13% 	Are located near a crossing with a curb ramp with a 	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running slope greater than 12%</a:t>
            </a:r>
          </a:p>
          <a:p>
            <a:pPr marL="91440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8%	Have a shelter</a:t>
            </a:r>
          </a:p>
          <a:p>
            <a:pPr marL="91440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7%	Have a bench present (outside shelters)</a:t>
            </a:r>
          </a:p>
          <a:p>
            <a:pPr marL="914400" algn="l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7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% 	Are located on a sidewalk less than 36”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wide</a:t>
            </a:r>
          </a:p>
          <a:p>
            <a:pPr marL="914400" algn="l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3% 	Identified Critical</a:t>
            </a:r>
            <a:endParaRPr lang="en-US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914400" algn="l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% 	Have amenities blocking sidewalk</a:t>
            </a:r>
          </a:p>
          <a:p>
            <a:pPr marL="914400" lvl="1"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cs typeface="Arial" panose="020B0604020202020204" pitchFamily="34" charset="0"/>
              </a:rPr>
              <a:t/>
            </a:r>
            <a:br>
              <a:rPr lang="en-US" kern="0" dirty="0" smtClean="0">
                <a:cs typeface="Arial" panose="020B0604020202020204" pitchFamily="34" charset="0"/>
              </a:rPr>
            </a:br>
            <a:r>
              <a:rPr lang="en-US" kern="0" dirty="0" smtClean="0">
                <a:cs typeface="Arial" panose="020B0604020202020204" pitchFamily="34" charset="0"/>
              </a:rPr>
              <a:t/>
            </a:r>
            <a:br>
              <a:rPr lang="en-US" kern="0" dirty="0" smtClean="0">
                <a:cs typeface="Arial" panose="020B0604020202020204" pitchFamily="34" charset="0"/>
              </a:rPr>
            </a:br>
            <a:r>
              <a:rPr lang="en-US" kern="0" dirty="0" smtClean="0">
                <a:cs typeface="Arial" panose="020B0604020202020204" pitchFamily="34" charset="0"/>
              </a:rPr>
              <a:t/>
            </a:r>
            <a:br>
              <a:rPr lang="en-US" kern="0" dirty="0" smtClean="0">
                <a:cs typeface="Arial" panose="020B0604020202020204" pitchFamily="34" charset="0"/>
              </a:rPr>
            </a:b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l and transit log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2817" cy="6400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PATI | BUS STOP SURVEYS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4300-172E-4C4E-A3E2-AFDC44E1059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2" descr="C:\Users\kquigley\AppData\Local\Microsoft\Windows\Temporary Internet Files\Content.Outlook\36DSH0Y6\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401"/>
            <a:ext cx="533400" cy="533400"/>
          </a:xfrm>
          <a:prstGeom prst="rect">
            <a:avLst/>
          </a:prstGeom>
          <a:noFill/>
        </p:spPr>
      </p:pic>
      <p:pic>
        <p:nvPicPr>
          <p:cNvPr id="11" name="Picture 3" descr="GIS MAP showing 278 dots--1 for eachcritical stop"/>
          <p:cNvPicPr>
            <a:picLocks noChangeAspect="1" noChangeArrowheads="1"/>
          </p:cNvPicPr>
          <p:nvPr/>
        </p:nvPicPr>
        <p:blipFill rotWithShape="1">
          <a:blip r:embed="rId4" cstate="print"/>
          <a:srcRect l="28658" t="1932" r="13137"/>
          <a:stretch/>
        </p:blipFill>
        <p:spPr bwMode="auto">
          <a:xfrm>
            <a:off x="457200" y="1821716"/>
            <a:ext cx="4572001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6"/>
          <p:cNvSpPr txBox="1">
            <a:spLocks/>
          </p:cNvSpPr>
          <p:nvPr/>
        </p:nvSpPr>
        <p:spPr>
          <a:xfrm>
            <a:off x="4800600" y="1828800"/>
            <a:ext cx="3810000" cy="9144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 fontScale="25000" lnSpcReduction="20000"/>
          </a:bodyPr>
          <a:lstStyle>
            <a:lvl1pPr algn="ctr" defTabSz="91426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>
              <a:spcBef>
                <a:spcPts val="1200"/>
              </a:spcBef>
            </a:pPr>
            <a:r>
              <a:rPr lang="en-US" sz="9800" b="1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Identified Critical</a:t>
            </a:r>
            <a:r>
              <a:rPr lang="en-US" sz="5900" b="1" kern="0" dirty="0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: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800" b="1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278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800" kern="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30480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cs typeface="Arial" panose="020B0604020202020204" pitchFamily="34" charset="0"/>
              </a:rPr>
              <a:t>What is a Critical Stop?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Arial" panose="020B0604020202020204" pitchFamily="34" charset="0"/>
              </a:rPr>
              <a:t>Barriers </a:t>
            </a:r>
            <a:r>
              <a:rPr lang="en-US" dirty="0">
                <a:cs typeface="Arial" panose="020B0604020202020204" pitchFamily="34" charset="0"/>
              </a:rPr>
              <a:t>so significant that boarding/exiting </a:t>
            </a:r>
            <a:r>
              <a:rPr lang="en-US" dirty="0" smtClean="0">
                <a:cs typeface="Arial" panose="020B0604020202020204" pitchFamily="34" charset="0"/>
              </a:rPr>
              <a:t>from </a:t>
            </a:r>
            <a:r>
              <a:rPr lang="en-US" dirty="0">
                <a:cs typeface="Arial" panose="020B0604020202020204" pitchFamily="34" charset="0"/>
              </a:rPr>
              <a:t>street is required </a:t>
            </a:r>
            <a:endParaRPr lang="en-US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Arial" panose="020B0604020202020204" pitchFamily="34" charset="0"/>
              </a:rPr>
              <a:t>These were determined </a:t>
            </a:r>
            <a:r>
              <a:rPr lang="en-US" dirty="0">
                <a:cs typeface="Arial" panose="020B0604020202020204" pitchFamily="34" charset="0"/>
              </a:rPr>
              <a:t>in </a:t>
            </a:r>
            <a:r>
              <a:rPr lang="en-US" dirty="0" smtClean="0">
                <a:cs typeface="Arial" panose="020B0604020202020204" pitchFamily="34" charset="0"/>
              </a:rPr>
              <a:t>field by survey crews</a:t>
            </a: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System-Wide Accessibility December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39222</TotalTime>
  <Words>922</Words>
  <Application>Microsoft Macintosh PowerPoint</Application>
  <PresentationFormat>Letter Paper (8.5x11 in)</PresentationFormat>
  <Paragraphs>247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Custom Design</vt:lpstr>
      <vt:lpstr>1_Custom Design</vt:lpstr>
      <vt:lpstr>PowerPoint Presentation</vt:lpstr>
      <vt:lpstr>ITHAI LARSEN</vt:lpstr>
      <vt:lpstr>BACKGROUND</vt:lpstr>
      <vt:lpstr>OVERVIEW</vt:lpstr>
      <vt:lpstr>Plan for Accessible Transit Infrastructure (PATI)</vt:lpstr>
      <vt:lpstr>PATI | PLAN FOR ACCESSIBLE</vt:lpstr>
      <vt:lpstr>PATI | BUS STOP SURVEYS</vt:lpstr>
      <vt:lpstr>PATI | BUS STOP SURVEYS</vt:lpstr>
      <vt:lpstr>PATI | BUS STOP SURVEYS</vt:lpstr>
      <vt:lpstr>PATI | CRITICAL STOPS</vt:lpstr>
      <vt:lpstr>PATI | CRITICAL STOPS</vt:lpstr>
      <vt:lpstr>PATI | STATION SURVEYS</vt:lpstr>
      <vt:lpstr>PATI | SETTING PRIORITIES</vt:lpstr>
      <vt:lpstr>Elevator Updates</vt:lpstr>
      <vt:lpstr>ELEVATOR UPGRADES IN CONSTRUCTION (19 Elevators)</vt:lpstr>
      <vt:lpstr>ELEVATOR UPGRADES IN DESIGN (71 Elevators in Total)</vt:lpstr>
      <vt:lpstr>ELEVATOR UPGRADES IN DESIGN (69 Elevators in Total)</vt:lpstr>
      <vt:lpstr>DOWNTOWN CROSSING (DTX)</vt:lpstr>
      <vt:lpstr>DOWNTOWN CROSSING (DTX)</vt:lpstr>
      <vt:lpstr>New Vehicles</vt:lpstr>
      <vt:lpstr>375 NEW LOW-FLOOR BUSES</vt:lpstr>
      <vt:lpstr>RED, ORANGE &amp; GREEN LINE CARS</vt:lpstr>
      <vt:lpstr>Bus Shuttles During Diversions</vt:lpstr>
      <vt:lpstr>BUS SHUTTLES DURING DIVERSIONS</vt:lpstr>
      <vt:lpstr>QUESTIONS/COMMENTS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- External Engagement Group</dc:title>
  <dc:creator>kquigley</dc:creator>
  <cp:lastModifiedBy>Langer, Katrina</cp:lastModifiedBy>
  <cp:revision>1737</cp:revision>
  <dcterms:created xsi:type="dcterms:W3CDTF">2016-02-02T21:39:14Z</dcterms:created>
  <dcterms:modified xsi:type="dcterms:W3CDTF">2018-01-30T22:22:31Z</dcterms:modified>
</cp:coreProperties>
</file>